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3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671F98-2014-43E2-BEE7-DF5B0B5AB83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13D4ACB-EFDD-4C89-A911-EB6ECFED11B1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Первая функция осуществляется благодаря рыночному механизму спроса и предложения, именно под воздействием соотношения спроса и предложения определяются курсы обмена одной валюты на другую. Кроме этого, национальный регулятор с помощью валютных интервенций может оказывать воздействие на курс национальной валюты, проводя валютные интервенции, и таким образом, увеличивая предложение иностранной валюты на рынке, происходит укрепление курса национальной валюты.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ED4CB3-1587-4CEE-983B-53A9DC95A339}" type="parTrans" cxnId="{EEE3813D-6047-4980-8B45-75E6D68CEA1B}">
      <dgm:prSet/>
      <dgm:spPr/>
      <dgm:t>
        <a:bodyPr/>
        <a:lstStyle/>
        <a:p>
          <a:endParaRPr lang="ru-RU"/>
        </a:p>
      </dgm:t>
    </dgm:pt>
    <dgm:pt modelId="{3ABDBF7A-0FA7-43FF-A11F-5457CBC6D052}" type="sibTrans" cxnId="{EEE3813D-6047-4980-8B45-75E6D68CEA1B}">
      <dgm:prSet/>
      <dgm:spPr/>
      <dgm:t>
        <a:bodyPr/>
        <a:lstStyle/>
        <a:p>
          <a:endParaRPr lang="ru-RU"/>
        </a:p>
      </dgm:t>
    </dgm:pt>
    <dgm:pt modelId="{85583CF8-2390-4E99-BABC-E1E7E53C884F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обслуживания внешнеэкономической деятельности проявляется в том, что экономическим агентам для осуществления расчетов по внешнеэкономическим контрактам необходимо покупать различную иностранную валюту, которая и является активом валютного рынка.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CBF8BE-AF9F-4280-8965-44BC86E1E61A}" type="parTrans" cxnId="{95648912-A205-4FBA-A09A-A5EF4FE73FFB}">
      <dgm:prSet/>
      <dgm:spPr/>
      <dgm:t>
        <a:bodyPr/>
        <a:lstStyle/>
        <a:p>
          <a:endParaRPr lang="ru-RU"/>
        </a:p>
      </dgm:t>
    </dgm:pt>
    <dgm:pt modelId="{02CC948B-BCDC-437D-9795-51BED4E104D9}" type="sibTrans" cxnId="{95648912-A205-4FBA-A09A-A5EF4FE73FFB}">
      <dgm:prSet/>
      <dgm:spPr/>
      <dgm:t>
        <a:bodyPr/>
        <a:lstStyle/>
        <a:p>
          <a:endParaRPr lang="ru-RU"/>
        </a:p>
      </dgm:t>
    </dgm:pt>
    <dgm:pt modelId="{D0453A5F-55BE-4973-B0B1-3E0AEDA814E1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диверсификации валютных активов заключается в том, что валютный рынок предоставляет своим операторам возможность формировать портфели активов, выраженных в разных валютах, и таким образом снижать валютный риск.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845E96-4B1F-413C-AE99-4F2FF3D0F111}" type="parTrans" cxnId="{16D7B92D-EE14-435A-8977-E332AEBCDCDC}">
      <dgm:prSet/>
      <dgm:spPr/>
      <dgm:t>
        <a:bodyPr/>
        <a:lstStyle/>
        <a:p>
          <a:endParaRPr lang="ru-RU"/>
        </a:p>
      </dgm:t>
    </dgm:pt>
    <dgm:pt modelId="{D08CA888-EAD5-458E-ADD6-010597CB7715}" type="sibTrans" cxnId="{16D7B92D-EE14-435A-8977-E332AEBCDCDC}">
      <dgm:prSet/>
      <dgm:spPr/>
      <dgm:t>
        <a:bodyPr/>
        <a:lstStyle/>
        <a:p>
          <a:endParaRPr lang="ru-RU"/>
        </a:p>
      </dgm:t>
    </dgm:pt>
    <dgm:pt modelId="{FE1082C6-1478-4C76-8D3D-2CF822D8DE90}" type="pres">
      <dgm:prSet presAssocID="{90671F98-2014-43E2-BEE7-DF5B0B5AB835}" presName="linearFlow" presStyleCnt="0">
        <dgm:presLayoutVars>
          <dgm:dir/>
          <dgm:resizeHandles val="exact"/>
        </dgm:presLayoutVars>
      </dgm:prSet>
      <dgm:spPr/>
    </dgm:pt>
    <dgm:pt modelId="{C0C58CEF-42B9-438F-A777-612594693D95}" type="pres">
      <dgm:prSet presAssocID="{E13D4ACB-EFDD-4C89-A911-EB6ECFED11B1}" presName="composite" presStyleCnt="0"/>
      <dgm:spPr/>
    </dgm:pt>
    <dgm:pt modelId="{A7ECD9D2-D116-4E3E-9427-8C6A349323CA}" type="pres">
      <dgm:prSet presAssocID="{E13D4ACB-EFDD-4C89-A911-EB6ECFED11B1}" presName="imgShp" presStyleLbl="fgImgPlace1" presStyleIdx="0" presStyleCnt="3" custScaleX="47875" custScaleY="99017" custLinFactX="-42832" custLinFactNeighborX="-100000" custLinFactNeighborY="-3439"/>
      <dgm:spPr/>
    </dgm:pt>
    <dgm:pt modelId="{7C5EC020-8A95-4878-95B1-5C61097EACF9}" type="pres">
      <dgm:prSet presAssocID="{E13D4ACB-EFDD-4C89-A911-EB6ECFED11B1}" presName="txShp" presStyleLbl="node1" presStyleIdx="0" presStyleCnt="3" custScaleX="150376" custScaleY="198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DCAB5-CF4C-4C21-AFC1-3B27C4DDBFEC}" type="pres">
      <dgm:prSet presAssocID="{3ABDBF7A-0FA7-43FF-A11F-5457CBC6D052}" presName="spacing" presStyleCnt="0"/>
      <dgm:spPr/>
    </dgm:pt>
    <dgm:pt modelId="{42424640-4ABA-4F19-8A2B-FBED7F1F8EAF}" type="pres">
      <dgm:prSet presAssocID="{85583CF8-2390-4E99-BABC-E1E7E53C884F}" presName="composite" presStyleCnt="0"/>
      <dgm:spPr/>
    </dgm:pt>
    <dgm:pt modelId="{69A0A843-7CCC-46D0-B067-651CD596D83E}" type="pres">
      <dgm:prSet presAssocID="{85583CF8-2390-4E99-BABC-E1E7E53C884F}" presName="imgShp" presStyleLbl="fgImgPlace1" presStyleIdx="1" presStyleCnt="3" custScaleX="48096" custScaleY="108753" custLinFactX="-41069" custLinFactNeighborX="-100000" custLinFactNeighborY="-4319"/>
      <dgm:spPr/>
    </dgm:pt>
    <dgm:pt modelId="{0B5F44FD-CBA0-4A4D-BA9E-ACB03CCFAAB5}" type="pres">
      <dgm:prSet presAssocID="{85583CF8-2390-4E99-BABC-E1E7E53C884F}" presName="txShp" presStyleLbl="node1" presStyleIdx="1" presStyleCnt="3" custScaleX="150165" custScaleY="146528" custLinFactNeighborX="315" custLinFactNeighborY="-4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EC678E-A876-42CF-B57A-C8F3EE6A7FD9}" type="pres">
      <dgm:prSet presAssocID="{02CC948B-BCDC-437D-9795-51BED4E104D9}" presName="spacing" presStyleCnt="0"/>
      <dgm:spPr/>
    </dgm:pt>
    <dgm:pt modelId="{B9695FDF-F081-4D20-9DFD-27FD8756811A}" type="pres">
      <dgm:prSet presAssocID="{D0453A5F-55BE-4973-B0B1-3E0AEDA814E1}" presName="composite" presStyleCnt="0"/>
      <dgm:spPr/>
    </dgm:pt>
    <dgm:pt modelId="{57785D90-4206-4492-AD06-385E0C6033FF}" type="pres">
      <dgm:prSet presAssocID="{D0453A5F-55BE-4973-B0B1-3E0AEDA814E1}" presName="imgShp" presStyleLbl="fgImgPlace1" presStyleIdx="2" presStyleCnt="3" custScaleX="45918" custScaleY="94649" custLinFactX="-42418" custLinFactNeighborX="-100000" custLinFactNeighborY="20"/>
      <dgm:spPr/>
    </dgm:pt>
    <dgm:pt modelId="{FD7DC9B5-6AB7-4819-B91B-D579FCEB58C8}" type="pres">
      <dgm:prSet presAssocID="{D0453A5F-55BE-4973-B0B1-3E0AEDA814E1}" presName="txShp" presStyleLbl="node1" presStyleIdx="2" presStyleCnt="3" custScaleX="150376" custScaleY="151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8FAA3A-6640-4E57-B487-67FD226F58D7}" type="presOf" srcId="{D0453A5F-55BE-4973-B0B1-3E0AEDA814E1}" destId="{FD7DC9B5-6AB7-4819-B91B-D579FCEB58C8}" srcOrd="0" destOrd="0" presId="urn:microsoft.com/office/officeart/2005/8/layout/vList3"/>
    <dgm:cxn modelId="{EEE3813D-6047-4980-8B45-75E6D68CEA1B}" srcId="{90671F98-2014-43E2-BEE7-DF5B0B5AB835}" destId="{E13D4ACB-EFDD-4C89-A911-EB6ECFED11B1}" srcOrd="0" destOrd="0" parTransId="{A1ED4CB3-1587-4CEE-983B-53A9DC95A339}" sibTransId="{3ABDBF7A-0FA7-43FF-A11F-5457CBC6D052}"/>
    <dgm:cxn modelId="{16D7B92D-EE14-435A-8977-E332AEBCDCDC}" srcId="{90671F98-2014-43E2-BEE7-DF5B0B5AB835}" destId="{D0453A5F-55BE-4973-B0B1-3E0AEDA814E1}" srcOrd="2" destOrd="0" parTransId="{E0845E96-4B1F-413C-AE99-4F2FF3D0F111}" sibTransId="{D08CA888-EAD5-458E-ADD6-010597CB7715}"/>
    <dgm:cxn modelId="{4192E5C8-41FC-4F4D-A57B-429268838196}" type="presOf" srcId="{85583CF8-2390-4E99-BABC-E1E7E53C884F}" destId="{0B5F44FD-CBA0-4A4D-BA9E-ACB03CCFAAB5}" srcOrd="0" destOrd="0" presId="urn:microsoft.com/office/officeart/2005/8/layout/vList3"/>
    <dgm:cxn modelId="{6FCF226F-AECF-4503-A751-F0B83655A00A}" type="presOf" srcId="{90671F98-2014-43E2-BEE7-DF5B0B5AB835}" destId="{FE1082C6-1478-4C76-8D3D-2CF822D8DE90}" srcOrd="0" destOrd="0" presId="urn:microsoft.com/office/officeart/2005/8/layout/vList3"/>
    <dgm:cxn modelId="{95648912-A205-4FBA-A09A-A5EF4FE73FFB}" srcId="{90671F98-2014-43E2-BEE7-DF5B0B5AB835}" destId="{85583CF8-2390-4E99-BABC-E1E7E53C884F}" srcOrd="1" destOrd="0" parTransId="{37CBF8BE-AF9F-4280-8965-44BC86E1E61A}" sibTransId="{02CC948B-BCDC-437D-9795-51BED4E104D9}"/>
    <dgm:cxn modelId="{FCD01413-256A-43FC-996D-31FF6BBE2123}" type="presOf" srcId="{E13D4ACB-EFDD-4C89-A911-EB6ECFED11B1}" destId="{7C5EC020-8A95-4878-95B1-5C61097EACF9}" srcOrd="0" destOrd="0" presId="urn:microsoft.com/office/officeart/2005/8/layout/vList3"/>
    <dgm:cxn modelId="{F4DE8853-F42B-4B47-B003-2EF3097F5F36}" type="presParOf" srcId="{FE1082C6-1478-4C76-8D3D-2CF822D8DE90}" destId="{C0C58CEF-42B9-438F-A777-612594693D95}" srcOrd="0" destOrd="0" presId="urn:microsoft.com/office/officeart/2005/8/layout/vList3"/>
    <dgm:cxn modelId="{D2F17C80-682A-4D6B-AC7F-A342AFB012FB}" type="presParOf" srcId="{C0C58CEF-42B9-438F-A777-612594693D95}" destId="{A7ECD9D2-D116-4E3E-9427-8C6A349323CA}" srcOrd="0" destOrd="0" presId="urn:microsoft.com/office/officeart/2005/8/layout/vList3"/>
    <dgm:cxn modelId="{7218B2CF-3241-4052-979E-9813EB1412EF}" type="presParOf" srcId="{C0C58CEF-42B9-438F-A777-612594693D95}" destId="{7C5EC020-8A95-4878-95B1-5C61097EACF9}" srcOrd="1" destOrd="0" presId="urn:microsoft.com/office/officeart/2005/8/layout/vList3"/>
    <dgm:cxn modelId="{A540BEAD-2062-4995-86B6-54D9AB72F313}" type="presParOf" srcId="{FE1082C6-1478-4C76-8D3D-2CF822D8DE90}" destId="{823DCAB5-CF4C-4C21-AFC1-3B27C4DDBFEC}" srcOrd="1" destOrd="0" presId="urn:microsoft.com/office/officeart/2005/8/layout/vList3"/>
    <dgm:cxn modelId="{8872B218-D383-47D6-80C9-856ABFFCFB57}" type="presParOf" srcId="{FE1082C6-1478-4C76-8D3D-2CF822D8DE90}" destId="{42424640-4ABA-4F19-8A2B-FBED7F1F8EAF}" srcOrd="2" destOrd="0" presId="urn:microsoft.com/office/officeart/2005/8/layout/vList3"/>
    <dgm:cxn modelId="{52CD428C-FD8F-4E7F-8180-68D4F7B3C5A3}" type="presParOf" srcId="{42424640-4ABA-4F19-8A2B-FBED7F1F8EAF}" destId="{69A0A843-7CCC-46D0-B067-651CD596D83E}" srcOrd="0" destOrd="0" presId="urn:microsoft.com/office/officeart/2005/8/layout/vList3"/>
    <dgm:cxn modelId="{81E9837B-D77B-4FBA-AAC6-B1677AB12274}" type="presParOf" srcId="{42424640-4ABA-4F19-8A2B-FBED7F1F8EAF}" destId="{0B5F44FD-CBA0-4A4D-BA9E-ACB03CCFAAB5}" srcOrd="1" destOrd="0" presId="urn:microsoft.com/office/officeart/2005/8/layout/vList3"/>
    <dgm:cxn modelId="{B60AB757-0BBF-479B-ACD6-3576D86EE102}" type="presParOf" srcId="{FE1082C6-1478-4C76-8D3D-2CF822D8DE90}" destId="{CAEC678E-A876-42CF-B57A-C8F3EE6A7FD9}" srcOrd="3" destOrd="0" presId="urn:microsoft.com/office/officeart/2005/8/layout/vList3"/>
    <dgm:cxn modelId="{BA99D33F-B22E-4454-9382-9AC1E4D9212C}" type="presParOf" srcId="{FE1082C6-1478-4C76-8D3D-2CF822D8DE90}" destId="{B9695FDF-F081-4D20-9DFD-27FD8756811A}" srcOrd="4" destOrd="0" presId="urn:microsoft.com/office/officeart/2005/8/layout/vList3"/>
    <dgm:cxn modelId="{E764E925-E0F8-40CC-8AD9-B6CA8CF98B2A}" type="presParOf" srcId="{B9695FDF-F081-4D20-9DFD-27FD8756811A}" destId="{57785D90-4206-4492-AD06-385E0C6033FF}" srcOrd="0" destOrd="0" presId="urn:microsoft.com/office/officeart/2005/8/layout/vList3"/>
    <dgm:cxn modelId="{59831C9C-E528-4146-BB21-CE342C42D867}" type="presParOf" srcId="{B9695FDF-F081-4D20-9DFD-27FD8756811A}" destId="{FD7DC9B5-6AB7-4819-B91B-D579FCEB58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F47A0B-6362-45E0-94B2-399AD11D696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1E27D81-68EA-45BE-B25A-4CB7822D2391}">
      <dgm:prSet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страхования (хеджирования) валютных рисков обеспечивается наличием </a:t>
          </a: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спотового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срочного сегментов валютного рынка; с помощью открытия разнонаправленных позиций на </a:t>
          </a: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спотовом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срочном сегментах валютного рынка снижается валютный риск.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0A373E-5D86-444E-AAC5-4FE9B46567AB}" type="parTrans" cxnId="{F42A1DFB-151C-46AF-A9B7-E694158DF3AA}">
      <dgm:prSet/>
      <dgm:spPr/>
      <dgm:t>
        <a:bodyPr/>
        <a:lstStyle/>
        <a:p>
          <a:endParaRPr lang="ru-RU"/>
        </a:p>
      </dgm:t>
    </dgm:pt>
    <dgm:pt modelId="{7108895D-4799-4D13-85D7-4A945AE727DF}" type="sibTrans" cxnId="{F42A1DFB-151C-46AF-A9B7-E694158DF3AA}">
      <dgm:prSet/>
      <dgm:spPr/>
      <dgm:t>
        <a:bodyPr/>
        <a:lstStyle/>
        <a:p>
          <a:endParaRPr lang="ru-RU"/>
        </a:p>
      </dgm:t>
    </dgm:pt>
    <dgm:pt modelId="{D7D0751F-D710-4A50-B4A6-C2DF1EED2C68}">
      <dgm:prSet custT="1"/>
      <dgm:spPr/>
      <dgm:t>
        <a:bodyPr/>
        <a:lstStyle/>
        <a:p>
          <a:r>
            <a:rPr lang="ru-RU" sz="3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покупки-продажи различных иностранных валют.</a:t>
          </a:r>
          <a:endParaRPr lang="ru-RU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E82B7-ED5D-4CC5-A3B6-56799E63DBBF}" type="parTrans" cxnId="{0DD27582-4CD9-4E4B-8DC7-962D657882F2}">
      <dgm:prSet/>
      <dgm:spPr/>
      <dgm:t>
        <a:bodyPr/>
        <a:lstStyle/>
        <a:p>
          <a:endParaRPr lang="ru-RU"/>
        </a:p>
      </dgm:t>
    </dgm:pt>
    <dgm:pt modelId="{73D80515-740F-4126-B6C1-8955B1D6EDF0}" type="sibTrans" cxnId="{0DD27582-4CD9-4E4B-8DC7-962D657882F2}">
      <dgm:prSet/>
      <dgm:spPr/>
      <dgm:t>
        <a:bodyPr/>
        <a:lstStyle/>
        <a:p>
          <a:endParaRPr lang="ru-RU"/>
        </a:p>
      </dgm:t>
    </dgm:pt>
    <dgm:pt modelId="{5B53FC6B-FBF1-49D9-AF10-A9D2566D96B7}" type="pres">
      <dgm:prSet presAssocID="{42F47A0B-6362-45E0-94B2-399AD11D696F}" presName="linearFlow" presStyleCnt="0">
        <dgm:presLayoutVars>
          <dgm:dir/>
          <dgm:resizeHandles val="exact"/>
        </dgm:presLayoutVars>
      </dgm:prSet>
      <dgm:spPr/>
    </dgm:pt>
    <dgm:pt modelId="{DADEF636-8234-41E5-B377-C27D0F73702D}" type="pres">
      <dgm:prSet presAssocID="{E1E27D81-68EA-45BE-B25A-4CB7822D2391}" presName="composite" presStyleCnt="0"/>
      <dgm:spPr/>
    </dgm:pt>
    <dgm:pt modelId="{85502874-3BC5-42A1-B89E-FD214752AAF6}" type="pres">
      <dgm:prSet presAssocID="{E1E27D81-68EA-45BE-B25A-4CB7822D2391}" presName="imgShp" presStyleLbl="fgImgPlace1" presStyleIdx="0" presStyleCnt="2" custScaleX="33066" custScaleY="59629" custLinFactNeighborX="-67212"/>
      <dgm:spPr/>
    </dgm:pt>
    <dgm:pt modelId="{E3243C02-3F54-4942-B7BA-A6D827E7A844}" type="pres">
      <dgm:prSet presAssocID="{E1E27D81-68EA-45BE-B25A-4CB7822D2391}" presName="txShp" presStyleLbl="node1" presStyleIdx="0" presStyleCnt="2" custScaleX="150376" custLinFactNeighborX="17748" custLinFactNeighborY="1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32550E-A857-4685-AE65-B10D9AE6A122}" type="pres">
      <dgm:prSet presAssocID="{7108895D-4799-4D13-85D7-4A945AE727DF}" presName="spacing" presStyleCnt="0"/>
      <dgm:spPr/>
    </dgm:pt>
    <dgm:pt modelId="{F68FEC63-D8F1-458E-A779-FC1047A7F944}" type="pres">
      <dgm:prSet presAssocID="{D7D0751F-D710-4A50-B4A6-C2DF1EED2C68}" presName="composite" presStyleCnt="0"/>
      <dgm:spPr/>
    </dgm:pt>
    <dgm:pt modelId="{8652410D-3A06-46C4-9157-AFE80948D3D1}" type="pres">
      <dgm:prSet presAssocID="{D7D0751F-D710-4A50-B4A6-C2DF1EED2C68}" presName="imgShp" presStyleLbl="fgImgPlace1" presStyleIdx="1" presStyleCnt="2" custScaleX="33935" custScaleY="58064" custLinFactNeighborX="-70570" custLinFactNeighborY="-3338"/>
      <dgm:spPr/>
    </dgm:pt>
    <dgm:pt modelId="{7D4C3089-AD8B-4812-8E5D-7E98EF8F6416}" type="pres">
      <dgm:prSet presAssocID="{D7D0751F-D710-4A50-B4A6-C2DF1EED2C68}" presName="txShp" presStyleLbl="node1" presStyleIdx="1" presStyleCnt="2" custScaleX="150376" custLinFactNeighborX="-4213" custLinFactNeighborY="6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2A1DFB-151C-46AF-A9B7-E694158DF3AA}" srcId="{42F47A0B-6362-45E0-94B2-399AD11D696F}" destId="{E1E27D81-68EA-45BE-B25A-4CB7822D2391}" srcOrd="0" destOrd="0" parTransId="{D70A373E-5D86-444E-AAC5-4FE9B46567AB}" sibTransId="{7108895D-4799-4D13-85D7-4A945AE727DF}"/>
    <dgm:cxn modelId="{F7DE9C9B-00BC-4C1E-832D-69D3931AC185}" type="presOf" srcId="{42F47A0B-6362-45E0-94B2-399AD11D696F}" destId="{5B53FC6B-FBF1-49D9-AF10-A9D2566D96B7}" srcOrd="0" destOrd="0" presId="urn:microsoft.com/office/officeart/2005/8/layout/vList3"/>
    <dgm:cxn modelId="{0DD27582-4CD9-4E4B-8DC7-962D657882F2}" srcId="{42F47A0B-6362-45E0-94B2-399AD11D696F}" destId="{D7D0751F-D710-4A50-B4A6-C2DF1EED2C68}" srcOrd="1" destOrd="0" parTransId="{63EE82B7-ED5D-4CC5-A3B6-56799E63DBBF}" sibTransId="{73D80515-740F-4126-B6C1-8955B1D6EDF0}"/>
    <dgm:cxn modelId="{FAAB9D79-6555-463D-8446-57513E7CBA09}" type="presOf" srcId="{D7D0751F-D710-4A50-B4A6-C2DF1EED2C68}" destId="{7D4C3089-AD8B-4812-8E5D-7E98EF8F6416}" srcOrd="0" destOrd="0" presId="urn:microsoft.com/office/officeart/2005/8/layout/vList3"/>
    <dgm:cxn modelId="{230AEDB0-DC71-4114-8939-4BE44DD31402}" type="presOf" srcId="{E1E27D81-68EA-45BE-B25A-4CB7822D2391}" destId="{E3243C02-3F54-4942-B7BA-A6D827E7A844}" srcOrd="0" destOrd="0" presId="urn:microsoft.com/office/officeart/2005/8/layout/vList3"/>
    <dgm:cxn modelId="{31664061-52A3-4787-A9F2-F6C2FB7037FD}" type="presParOf" srcId="{5B53FC6B-FBF1-49D9-AF10-A9D2566D96B7}" destId="{DADEF636-8234-41E5-B377-C27D0F73702D}" srcOrd="0" destOrd="0" presId="urn:microsoft.com/office/officeart/2005/8/layout/vList3"/>
    <dgm:cxn modelId="{126DC518-1DBC-474B-8CBD-4C55CE941784}" type="presParOf" srcId="{DADEF636-8234-41E5-B377-C27D0F73702D}" destId="{85502874-3BC5-42A1-B89E-FD214752AAF6}" srcOrd="0" destOrd="0" presId="urn:microsoft.com/office/officeart/2005/8/layout/vList3"/>
    <dgm:cxn modelId="{67CDE9F9-37A1-423D-AAC4-F7E6A1F21759}" type="presParOf" srcId="{DADEF636-8234-41E5-B377-C27D0F73702D}" destId="{E3243C02-3F54-4942-B7BA-A6D827E7A844}" srcOrd="1" destOrd="0" presId="urn:microsoft.com/office/officeart/2005/8/layout/vList3"/>
    <dgm:cxn modelId="{5D1C580D-15C1-44E7-856A-4826B2221CE7}" type="presParOf" srcId="{5B53FC6B-FBF1-49D9-AF10-A9D2566D96B7}" destId="{8432550E-A857-4685-AE65-B10D9AE6A122}" srcOrd="1" destOrd="0" presId="urn:microsoft.com/office/officeart/2005/8/layout/vList3"/>
    <dgm:cxn modelId="{946FF0B5-8406-4261-9255-3E427160A9CD}" type="presParOf" srcId="{5B53FC6B-FBF1-49D9-AF10-A9D2566D96B7}" destId="{F68FEC63-D8F1-458E-A779-FC1047A7F944}" srcOrd="2" destOrd="0" presId="urn:microsoft.com/office/officeart/2005/8/layout/vList3"/>
    <dgm:cxn modelId="{FF35C598-3044-4D86-A515-17B7CB3FFD31}" type="presParOf" srcId="{F68FEC63-D8F1-458E-A779-FC1047A7F944}" destId="{8652410D-3A06-46C4-9157-AFE80948D3D1}" srcOrd="0" destOrd="0" presId="urn:microsoft.com/office/officeart/2005/8/layout/vList3"/>
    <dgm:cxn modelId="{CB48DFEB-0709-4F1E-A30F-3C3CE7035898}" type="presParOf" srcId="{F68FEC63-D8F1-458E-A779-FC1047A7F944}" destId="{7D4C3089-AD8B-4812-8E5D-7E98EF8F64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EC020-8A95-4878-95B1-5C61097EACF9}">
      <dsp:nvSpPr>
        <dsp:cNvPr id="0" name=""/>
        <dsp:cNvSpPr/>
      </dsp:nvSpPr>
      <dsp:spPr>
        <a:xfrm rot="10800000">
          <a:off x="-2" y="1477"/>
          <a:ext cx="11303880" cy="22537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145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Первая функция осуществляется благодаря рыночному механизму спроса и предложения, именно под воздействием соотношения спроса и предложения определяются курсы обмена одной валюты на другую. Кроме этого, национальный регулятор с помощью валютных интервенций может оказывать воздействие на курс национальной валюты, проводя валютные интервенции, и таким образом, увеличивая предложение иностранной валюты на рынке, происходит укрепление курса национальной валюты.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63424" y="1477"/>
        <a:ext cx="10740454" cy="2253704"/>
      </dsp:txXfrm>
    </dsp:sp>
    <dsp:sp modelId="{A7ECD9D2-D116-4E3E-9427-8C6A349323CA}">
      <dsp:nvSpPr>
        <dsp:cNvPr id="0" name=""/>
        <dsp:cNvSpPr/>
      </dsp:nvSpPr>
      <dsp:spPr>
        <a:xfrm>
          <a:off x="0" y="526237"/>
          <a:ext cx="544410" cy="11259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F44FD-CBA0-4A4D-BA9E-ACB03CCFAAB5}">
      <dsp:nvSpPr>
        <dsp:cNvPr id="0" name=""/>
        <dsp:cNvSpPr/>
      </dsp:nvSpPr>
      <dsp:spPr>
        <a:xfrm rot="10800000">
          <a:off x="15856" y="2545094"/>
          <a:ext cx="11288019" cy="16662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145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обслуживания внешнеэкономической деятельности проявляется в том, что экономическим агентам для осуществления расчетов по внешнеэкономическим контрактам необходимо покупать различную иностранную валюту, которая и является активом валютного рынка.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32416" y="2545094"/>
        <a:ext cx="10871459" cy="1666241"/>
      </dsp:txXfrm>
    </dsp:sp>
    <dsp:sp modelId="{69A0A843-7CCC-46D0-B067-651CD596D83E}">
      <dsp:nvSpPr>
        <dsp:cNvPr id="0" name=""/>
        <dsp:cNvSpPr/>
      </dsp:nvSpPr>
      <dsp:spPr>
        <a:xfrm>
          <a:off x="15772" y="2760294"/>
          <a:ext cx="546923" cy="123668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DC9B5-6AB7-4819-B91B-D579FCEB58C8}">
      <dsp:nvSpPr>
        <dsp:cNvPr id="0" name=""/>
        <dsp:cNvSpPr/>
      </dsp:nvSpPr>
      <dsp:spPr>
        <a:xfrm rot="10800000">
          <a:off x="-2" y="4600318"/>
          <a:ext cx="11303880" cy="172017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145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диверсификации валютных активов заключается в том, что валютный рынок предоставляет своим операторам возможность формировать портфели активов, выраженных в разных валютах, и таким образом снижать валютный риск.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30042" y="4600318"/>
        <a:ext cx="10873836" cy="1720176"/>
      </dsp:txXfrm>
    </dsp:sp>
    <dsp:sp modelId="{57785D90-4206-4492-AD06-385E0C6033FF}">
      <dsp:nvSpPr>
        <dsp:cNvPr id="0" name=""/>
        <dsp:cNvSpPr/>
      </dsp:nvSpPr>
      <dsp:spPr>
        <a:xfrm>
          <a:off x="12816" y="4922483"/>
          <a:ext cx="522156" cy="10763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43C02-3F54-4942-B7BA-A6D827E7A844}">
      <dsp:nvSpPr>
        <dsp:cNvPr id="0" name=""/>
        <dsp:cNvSpPr/>
      </dsp:nvSpPr>
      <dsp:spPr>
        <a:xfrm rot="10800000">
          <a:off x="-2" y="23772"/>
          <a:ext cx="11754950" cy="23573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953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Функция страхования (хеджирования) валютных рисков обеспечивается наличием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спотового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срочного сегментов валютного рынка; с помощью открытия разнонаправленных позиций на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спотовом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срочном сегментах валютного рынка снижается валютный риск.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89338" y="23772"/>
        <a:ext cx="11165610" cy="2357360"/>
      </dsp:txXfrm>
    </dsp:sp>
    <dsp:sp modelId="{85502874-3BC5-42A1-B89E-FD214752AAF6}">
      <dsp:nvSpPr>
        <dsp:cNvPr id="0" name=""/>
        <dsp:cNvSpPr/>
      </dsp:nvSpPr>
      <dsp:spPr>
        <a:xfrm>
          <a:off x="0" y="475973"/>
          <a:ext cx="779484" cy="140567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C3089-AD8B-4812-8E5D-7E98EF8F6416}">
      <dsp:nvSpPr>
        <dsp:cNvPr id="0" name=""/>
        <dsp:cNvSpPr/>
      </dsp:nvSpPr>
      <dsp:spPr>
        <a:xfrm rot="10800000">
          <a:off x="-2" y="3061306"/>
          <a:ext cx="11754950" cy="23573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953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Последняя функция проявляется в возможности операторов получать прибыль в виде положительных курсовых разниц в результате осуществления операций покупки-продажи различных иностранных валют.</a:t>
          </a:r>
          <a:endParaRPr lang="ru-RU" sz="3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89338" y="3061306"/>
        <a:ext cx="11165610" cy="2357360"/>
      </dsp:txXfrm>
    </dsp:sp>
    <dsp:sp modelId="{8652410D-3A06-46C4-9157-AFE80948D3D1}">
      <dsp:nvSpPr>
        <dsp:cNvPr id="0" name=""/>
        <dsp:cNvSpPr/>
      </dsp:nvSpPr>
      <dsp:spPr>
        <a:xfrm>
          <a:off x="0" y="3476780"/>
          <a:ext cx="799970" cy="136877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110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9993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85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30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005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43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61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6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0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58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5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4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7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2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11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5411" y="677917"/>
            <a:ext cx="8825658" cy="859649"/>
          </a:xfrm>
        </p:spPr>
        <p:txBody>
          <a:bodyPr/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№ 2 «Валютные рынки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1666" y="2042062"/>
            <a:ext cx="8825658" cy="861420"/>
          </a:xfrm>
        </p:spPr>
        <p:txBody>
          <a:bodyPr>
            <a:noAutofit/>
          </a:bodyPr>
          <a:lstStyle/>
          <a:p>
            <a:pPr lvl="0"/>
            <a:r>
              <a:rPr lang="ru-RU" sz="18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валютного рынка и его структура.</a:t>
            </a:r>
          </a:p>
          <a:p>
            <a:pPr lvl="0"/>
            <a:r>
              <a:rPr lang="ru-RU" sz="18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валютного рынка и их операции.</a:t>
            </a:r>
          </a:p>
          <a:p>
            <a:pPr lvl="0"/>
            <a:r>
              <a:rPr lang="ru-RU" sz="18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Валютные 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на национальном валютном рынке.</a:t>
            </a:r>
          </a:p>
          <a:p>
            <a:pPr lvl="0"/>
            <a:r>
              <a:rPr lang="ru-RU" sz="18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Основные 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инструменты валютного рынка и стратегии участников рынка.</a:t>
            </a:r>
          </a:p>
          <a:p>
            <a:pPr lvl="0"/>
            <a:r>
              <a:rPr lang="ru-RU" sz="18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Регулирование 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открытых валютных позиций банков Банком России (</a:t>
            </a:r>
            <a:r>
              <a:rPr lang="ru-RU" sz="1800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изучение</a:t>
            </a:r>
            <a:r>
              <a:rPr lang="ru-RU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800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2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11213" y="354724"/>
            <a:ext cx="5407573" cy="7803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Валютные рынки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1891" y="1728952"/>
            <a:ext cx="5407573" cy="9196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способу проведения операций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22980" y="1728952"/>
            <a:ext cx="4639006" cy="9196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за­висимости от срочности валютных сделок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0943" y="2874580"/>
            <a:ext cx="2490953" cy="103526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организованный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(биржевой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40726" y="2874580"/>
            <a:ext cx="2908738" cy="103526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неорганизованный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небиржевой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22980" y="2874578"/>
            <a:ext cx="2490953" cy="103526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кассовый (наличный)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540766" y="2874578"/>
            <a:ext cx="1621220" cy="103526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срочный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4095095" y="1135117"/>
            <a:ext cx="729153" cy="536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684579" y="1135117"/>
            <a:ext cx="559676" cy="593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1765738" y="2648607"/>
            <a:ext cx="157655" cy="225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310759" y="2648607"/>
            <a:ext cx="134007" cy="225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7922172" y="2648607"/>
            <a:ext cx="189187" cy="225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9861331" y="2648607"/>
            <a:ext cx="220717" cy="225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795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952" y="2407659"/>
            <a:ext cx="116428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9000"/>
              </a:spcBef>
              <a:spcAft>
                <a:spcPts val="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2. Основные </a:t>
            </a:r>
            <a:r>
              <a:rPr lang="ru-RU" sz="3200" b="1" dirty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участники валютного рынка и их операции</a:t>
            </a:r>
            <a:endParaRPr lang="ru-RU" sz="3200" dirty="0">
              <a:effectLst/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3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85345" y="141890"/>
            <a:ext cx="9278007" cy="1024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участниками валютного рынка выступают: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4138" y="1334814"/>
            <a:ext cx="11666483" cy="9433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коммерческие банки, имеющие лицензии на право осуществления банковских операций со средствами в иностранных валютах;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4138" y="2309649"/>
            <a:ext cx="11666483" cy="11666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институты, обладающие статусом кредитных органи­заций по национальному законодательству и в соответствии с этим имеющие право проводить отдельные банковские операции со сред­ствами в иностранных валютах;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138" y="3507829"/>
            <a:ext cx="11666483" cy="11666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центральные банки, которые не только проводят непосредственно валютные операции, но и, будучи надзорными органами, устанав­ливают правила проведения валютных операций на внутренних ва­лютных рынках;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4138" y="4706009"/>
            <a:ext cx="11666483" cy="4808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валютные биржи;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4138" y="5218387"/>
            <a:ext cx="11666483" cy="7567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промышленные, торговые, финансовые компании, частные лица и иные хозяйствующие субъекты;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4137" y="6006663"/>
            <a:ext cx="11666483" cy="4887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международные и государственные организации (орга­ны власти)</a:t>
            </a:r>
          </a:p>
        </p:txBody>
      </p:sp>
      <p:cxnSp>
        <p:nvCxnSpPr>
          <p:cNvPr id="10" name="Прямая соединительная линия 9"/>
          <p:cNvCxnSpPr>
            <a:endCxn id="2" idx="1"/>
          </p:cNvCxnSpPr>
          <p:nvPr/>
        </p:nvCxnSpPr>
        <p:spPr>
          <a:xfrm>
            <a:off x="197069" y="654269"/>
            <a:ext cx="7882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89186" y="646386"/>
            <a:ext cx="15766" cy="5596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8" idx="1"/>
          </p:cNvCxnSpPr>
          <p:nvPr/>
        </p:nvCxnSpPr>
        <p:spPr>
          <a:xfrm>
            <a:off x="197069" y="6235262"/>
            <a:ext cx="197068" cy="15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7" idx="1"/>
          </p:cNvCxnSpPr>
          <p:nvPr/>
        </p:nvCxnSpPr>
        <p:spPr>
          <a:xfrm>
            <a:off x="204952" y="5596759"/>
            <a:ext cx="1891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6" idx="1"/>
          </p:cNvCxnSpPr>
          <p:nvPr/>
        </p:nvCxnSpPr>
        <p:spPr>
          <a:xfrm>
            <a:off x="204952" y="4942490"/>
            <a:ext cx="189186" cy="3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1"/>
          </p:cNvCxnSpPr>
          <p:nvPr/>
        </p:nvCxnSpPr>
        <p:spPr>
          <a:xfrm>
            <a:off x="197069" y="4091153"/>
            <a:ext cx="1970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4" idx="1"/>
          </p:cNvCxnSpPr>
          <p:nvPr/>
        </p:nvCxnSpPr>
        <p:spPr>
          <a:xfrm>
            <a:off x="204952" y="2892973"/>
            <a:ext cx="1891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3" idx="1"/>
          </p:cNvCxnSpPr>
          <p:nvPr/>
        </p:nvCxnSpPr>
        <p:spPr>
          <a:xfrm>
            <a:off x="197069" y="1797269"/>
            <a:ext cx="197069" cy="9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958" y="1138535"/>
            <a:ext cx="117137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9000"/>
              </a:spcBef>
            </a:pPr>
            <a:r>
              <a:rPr lang="ru-RU" sz="4000" b="1" dirty="0" smtClean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3. Валютные </a:t>
            </a:r>
            <a:r>
              <a:rPr lang="ru-RU" sz="4000" b="1" dirty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операции на национальном валютном рынке</a:t>
            </a:r>
            <a:endParaRPr lang="ru-RU" sz="4000" dirty="0">
              <a:effectLst/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211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20262" y="102475"/>
            <a:ext cx="10673255" cy="8198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Валютой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согласно содержанию Закона РФ «О валютном регулировании и валютном контроле» считаются: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0262" y="1046435"/>
            <a:ext cx="11469414" cy="14858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денежные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знаки в виде банкнот и монеты Банка России,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находящиеся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обращении в качестве законного средства наличного платежа на территории Российской Федерации, а также изымаемые либо изъятые из обращения, но подлежащие обмену указанные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знаки;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0262" y="2632840"/>
            <a:ext cx="11469414" cy="409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на банковских счетах и в банковских вкладах.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0262" y="3462499"/>
            <a:ext cx="10752083" cy="5912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200" i="1">
                <a:latin typeface="Times New Roman" panose="02020603050405020304" pitchFamily="18" charset="0"/>
                <a:cs typeface="Times New Roman" panose="02020603050405020304" pitchFamily="18" charset="0"/>
              </a:rPr>
              <a:t> иностранной валюте</a:t>
            </a:r>
            <a:r>
              <a:rPr 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относятся: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0262" y="4154212"/>
            <a:ext cx="11469414" cy="14583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знаки в виде банкнот, казначейских билетов, монеты, на­ходящиеся в обращении и являющиеся законным средством налич­ного платежа на территории соответствующего иностранного го­сударства (группы иностранных государств), а также изымаемые либо изъятые из обращения, но подлежащие обмену указанные де­нежные знаки;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0262" y="5713029"/>
            <a:ext cx="11469414" cy="845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на банковских счетах и в банковских вкладах в денежных единицах иностранных государств и международных денежных или расчетных единицах.</a:t>
            </a:r>
          </a:p>
        </p:txBody>
      </p:sp>
    </p:spTree>
    <p:extLst>
      <p:ext uri="{BB962C8B-B14F-4D97-AF65-F5344CB8AC3E}">
        <p14:creationId xmlns:p14="http://schemas.microsoft.com/office/powerpoint/2010/main" val="645106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1890" y="181303"/>
            <a:ext cx="10176641" cy="9459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валютные операции, осуществляемые уполномоченными бан­ками, можно разделить на два основных типа: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6761" y="1324303"/>
            <a:ext cx="4398579" cy="8355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операции, проводимые за счет и по поручению клиентов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88572" y="1324303"/>
            <a:ext cx="5334000" cy="835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операции, проводимые в собственных интересах банков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1891" y="2325414"/>
            <a:ext cx="5088320" cy="4367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покупка-продажа иностран­ной валюты по поручению клиентов для обслуживания их внешне­экономических контрактов; осуществление международных расчетов, предоставление кредитов в иностранной валюте клиентам-резидентам, в рублях- клиентам-нерезидентам, предоставление гарантий. В каче­стве основных форм международных расчетов выступают банковский перевод, аккредитив, инкассо.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51635" y="2356946"/>
            <a:ext cx="5088320" cy="4367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покупку-продажу ино­странной валюты в собственных интересах как с целью хеджирования (страхования) валютных рисков, так и в арбитражных или спекулятив­ных целях, кредитно-депозитные операции, номинированные в ино­странной валюте на межбанковском рынке.</a:t>
            </a:r>
          </a:p>
        </p:txBody>
      </p:sp>
    </p:spTree>
    <p:extLst>
      <p:ext uri="{BB962C8B-B14F-4D97-AF65-F5344CB8AC3E}">
        <p14:creationId xmlns:p14="http://schemas.microsoft.com/office/powerpoint/2010/main" val="2345414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8442" y="1887397"/>
            <a:ext cx="8253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9000"/>
              </a:spcBef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4. </a:t>
            </a:r>
            <a:r>
              <a:rPr lang="ru-RU" sz="2400" b="1" dirty="0" smtClean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Основные </a:t>
            </a:r>
            <a:r>
              <a:rPr lang="ru-RU" sz="2400" b="1" dirty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финансовые инструменты валютного рынка и стратегии участников рынка</a:t>
            </a:r>
            <a:endParaRPr lang="ru-RU" sz="2400" dirty="0">
              <a:effectLst/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2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>
            <a:spLocks noChangeArrowheads="1"/>
          </p:cNvSpPr>
          <p:nvPr/>
        </p:nvSpPr>
        <p:spPr bwMode="auto">
          <a:xfrm>
            <a:off x="2396358" y="165538"/>
            <a:ext cx="7330965" cy="83364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Сделки покупки-продажи иностранной валюты</a:t>
            </a: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>
            <a:spLocks noChangeArrowheads="1"/>
          </p:cNvSpPr>
          <p:nvPr/>
        </p:nvSpPr>
        <p:spPr bwMode="auto">
          <a:xfrm>
            <a:off x="733097" y="1408516"/>
            <a:ext cx="5147441" cy="641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Наличные сделки покупки-продажи </a:t>
            </a: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4"/>
          <p:cNvSpPr>
            <a:spLocks noChangeArrowheads="1"/>
          </p:cNvSpPr>
          <p:nvPr/>
        </p:nvSpPr>
        <p:spPr bwMode="auto">
          <a:xfrm>
            <a:off x="6166550" y="1408516"/>
            <a:ext cx="5137326" cy="6651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Срочные сделки покупки-продажи </a:t>
            </a: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5"/>
          <p:cNvSpPr>
            <a:spLocks noChangeArrowheads="1"/>
          </p:cNvSpPr>
          <p:nvPr/>
        </p:nvSpPr>
        <p:spPr bwMode="auto">
          <a:xfrm>
            <a:off x="961697" y="2368879"/>
            <a:ext cx="1469149" cy="3900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spot </a:t>
            </a:r>
            <a:endParaRPr kumimoji="0" lang="en-US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6"/>
          <p:cNvSpPr>
            <a:spLocks noChangeArrowheads="1"/>
          </p:cNvSpPr>
          <p:nvPr/>
        </p:nvSpPr>
        <p:spPr bwMode="auto">
          <a:xfrm>
            <a:off x="3287110" y="2368879"/>
            <a:ext cx="1674527" cy="3900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tomorrow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7"/>
          <p:cNvSpPr>
            <a:spLocks noChangeArrowheads="1"/>
          </p:cNvSpPr>
          <p:nvPr/>
        </p:nvSpPr>
        <p:spPr bwMode="auto">
          <a:xfrm>
            <a:off x="3872245" y="3723454"/>
            <a:ext cx="4379189" cy="10694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Сделки с разрывами в датах валютирования</a:t>
            </a: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8"/>
          <p:cNvSpPr>
            <a:spLocks noChangeArrowheads="1"/>
          </p:cNvSpPr>
          <p:nvPr/>
        </p:nvSpPr>
        <p:spPr bwMode="auto">
          <a:xfrm>
            <a:off x="6333971" y="2352404"/>
            <a:ext cx="1548447" cy="3900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forward </a:t>
            </a:r>
            <a:endParaRPr kumimoji="0" lang="en-US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9"/>
          <p:cNvSpPr>
            <a:spLocks noChangeArrowheads="1"/>
          </p:cNvSpPr>
          <p:nvPr/>
        </p:nvSpPr>
        <p:spPr bwMode="auto">
          <a:xfrm>
            <a:off x="9894306" y="2368878"/>
            <a:ext cx="1228265" cy="3900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futures </a:t>
            </a:r>
            <a:endParaRPr kumimoji="0" lang="en-US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кругленный прямоугольник 10"/>
          <p:cNvSpPr>
            <a:spLocks noChangeArrowheads="1"/>
          </p:cNvSpPr>
          <p:nvPr/>
        </p:nvSpPr>
        <p:spPr bwMode="auto">
          <a:xfrm>
            <a:off x="7102366" y="3099062"/>
            <a:ext cx="1250489" cy="41582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option </a:t>
            </a:r>
            <a:endParaRPr kumimoji="0" lang="en-US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1"/>
          <p:cNvSpPr>
            <a:spLocks noChangeArrowheads="1"/>
          </p:cNvSpPr>
          <p:nvPr/>
        </p:nvSpPr>
        <p:spPr bwMode="auto">
          <a:xfrm>
            <a:off x="9317747" y="3062650"/>
            <a:ext cx="1268797" cy="4522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swop </a:t>
            </a:r>
            <a:endParaRPr kumimoji="0" lang="en-US" altLang="ru-RU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4222487" y="1089503"/>
            <a:ext cx="201295" cy="2019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543800" y="1072561"/>
            <a:ext cx="196761" cy="235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073011" y="2073678"/>
            <a:ext cx="213360" cy="2489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658705" y="2084948"/>
            <a:ext cx="273050" cy="2616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5990897" y="1089503"/>
            <a:ext cx="20974" cy="25365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7867878" y="2081567"/>
            <a:ext cx="498475" cy="2362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9383766" y="2105062"/>
            <a:ext cx="510540" cy="2127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8236819" y="2194149"/>
            <a:ext cx="308610" cy="7480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9107187" y="2194149"/>
            <a:ext cx="237490" cy="8070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402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7428" y="2172028"/>
            <a:ext cx="1545020" cy="10484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Наличная сделка 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95347" y="1718771"/>
            <a:ext cx="4761187" cy="195492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конверсионная сделка, расчеты по которой должны быть осуществлены сторонами не позднее двух рабочих дней после ее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2447" y="2476499"/>
            <a:ext cx="252248" cy="37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</a:t>
            </a:r>
          </a:p>
        </p:txBody>
      </p:sp>
      <p:sp>
        <p:nvSpPr>
          <p:cNvPr id="5" name="Овальная выноска 4"/>
          <p:cNvSpPr/>
          <p:nvPr/>
        </p:nvSpPr>
        <p:spPr>
          <a:xfrm>
            <a:off x="1450428" y="4193628"/>
            <a:ext cx="7811813" cy="1576552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расчетов по сделке называется датой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валютирования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299434" y="1194896"/>
            <a:ext cx="4761187" cy="115482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(расчеты «се­годня», или дата валютирования совпадает с датой заключения сделки)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299434" y="2529053"/>
            <a:ext cx="4761187" cy="56492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tomorrow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(расчеты «завтра»)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299433" y="3262804"/>
            <a:ext cx="4761187" cy="56492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(расчеты «послезавтра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070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9187" y="2175643"/>
            <a:ext cx="2128345" cy="7882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Срочная сделка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96359" y="2338948"/>
            <a:ext cx="260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35317" y="1679029"/>
            <a:ext cx="3631325" cy="178150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сделка, расчеты по которой превышают два рабочих дня после ее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5469" y="1237594"/>
            <a:ext cx="5646683" cy="28772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для мирового валютного рынка характерно большое разнообразие срочных инстру­ментов, на отечественном внутреннем валютном рынке используются более простые варианты срочных инструментов.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213492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8771" y="2197623"/>
            <a:ext cx="10120976" cy="8345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1.Понятие валютного рынка и его структура.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46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0" y="204952"/>
            <a:ext cx="12186745" cy="576229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Форвардный контракт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соглашение (срочный контракт) между двумя сторонами о будущей поставке валютных средств (в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базисного актива) на определенных условиях, который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 биржи. По своим характеристикам форвард - контракт индивидуальный. В целом можно сказать, что вторичный рынок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форвардов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не развит или слабо развит.</a:t>
            </a:r>
          </a:p>
        </p:txBody>
      </p:sp>
    </p:spTree>
    <p:extLst>
      <p:ext uri="{BB962C8B-B14F-4D97-AF65-F5344CB8AC3E}">
        <p14:creationId xmlns:p14="http://schemas.microsoft.com/office/powerpoint/2010/main" val="1340338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99696" y="210206"/>
            <a:ext cx="11582401" cy="6148553"/>
          </a:xfrm>
          <a:prstGeom prst="wedgeEllipseCallout">
            <a:avLst>
              <a:gd name="adj1" fmla="val -19032"/>
              <a:gd name="adj2" fmla="val 5620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Фьючерсный контракт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соглашение (срочный контракт) между двумя сторонами о будущей поставке валютных средств, которое заключается на бирже. Биржа сама разрабатывает его условия, и они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стандартными для каждого базисного актива. Исполнение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фьючерсов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гарантируется биржей. После того как контракт заключен, он регистрируется в расчетной палате биржи. С этого момента стороной сделки становится биржа (расчетная палата). Поскольку фьючерсные контракты стандартны, 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высоколиквидны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означает, 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легко может закрыть открытую позицию с помощью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оффсетной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(встречной) сделки. Если участник контракта желает осуществить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не ликвидирует свою позицию до дня поставки. Заметим, что в мировой практике незначительное количество заключенных сделок заканчиваются реальной поставкой базисного актива.</a:t>
            </a:r>
          </a:p>
        </p:txBody>
      </p:sp>
    </p:spTree>
    <p:extLst>
      <p:ext uri="{BB962C8B-B14F-4D97-AF65-F5344CB8AC3E}">
        <p14:creationId xmlns:p14="http://schemas.microsoft.com/office/powerpoint/2010/main" val="1143412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81303" y="465083"/>
            <a:ext cx="11816256" cy="475330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Опцион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option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предоставляет одной из сторон сделки (покупателю опциона) право выбора исполнить контракт или отказаться от 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Иными словами, опцион является срочным инструментом, который заключается между двумя сторонами о будущей поставке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базисного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актива (в нашем случае валютных средств) на определенных условиях, но при этом одной из сторон предоставляется право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или отказаться от него. За это право покупатель платит продавцу опциона премию.</a:t>
            </a:r>
          </a:p>
        </p:txBody>
      </p:sp>
    </p:spTree>
    <p:extLst>
      <p:ext uri="{BB962C8B-B14F-4D97-AF65-F5344CB8AC3E}">
        <p14:creationId xmlns:p14="http://schemas.microsoft.com/office/powerpoint/2010/main" val="3218868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591207" y="701565"/>
            <a:ext cx="10985938" cy="4989787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Своп (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swap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соглашение между двумя контрагентами об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будущем платежами в соответствии с определенными в контракте условиями. При этом валютный своп обмен номинала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фиксированных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 в одной валюте на номинал и фиксированные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другой валюте.</a:t>
            </a:r>
          </a:p>
        </p:txBody>
      </p:sp>
    </p:spTree>
    <p:extLst>
      <p:ext uri="{BB962C8B-B14F-4D97-AF65-F5344CB8AC3E}">
        <p14:creationId xmlns:p14="http://schemas.microsoft.com/office/powerpoint/2010/main" val="39291062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213945" y="149772"/>
            <a:ext cx="8537027" cy="938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В банковской практике выделяют еще один вид сделок сделки с разрывами в датах валютирования.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70489" y="2010104"/>
            <a:ext cx="11650718" cy="37994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связано с тем, что для определения их типа (отнесения к наличному или срочному типу) предусмотрен отдель­ный порядок. Согласно этому порядку при заключении сделки с разры­вами в датах валютирования, т. е. по которой даты исполнения сторона­ми своих обязательств не совпадают, датой исполнения сделки считается дата исполнений всех обязательств по сделке (т. е. дата, на которую обя­зательства каждой из сторон по условиям сделки считаются исполненны­ми). Иными словами, тип сделки в данном случае следует определять по последней дате исполнения. </a:t>
            </a:r>
          </a:p>
        </p:txBody>
      </p:sp>
    </p:spTree>
    <p:extLst>
      <p:ext uri="{BB962C8B-B14F-4D97-AF65-F5344CB8AC3E}">
        <p14:creationId xmlns:p14="http://schemas.microsoft.com/office/powerpoint/2010/main" val="2523735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7331" y="1008993"/>
            <a:ext cx="9648496" cy="10168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целей, которые преследуют участники валютного рынка, выделяют четыре стратегии поведения на рынке: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09648" y="2420007"/>
            <a:ext cx="3058511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инвестирова­ние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18338" y="3392214"/>
            <a:ext cx="3058511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68159" y="4277711"/>
            <a:ext cx="3058511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спекуляции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436069" y="5163208"/>
            <a:ext cx="3058511" cy="6542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1887412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15310" y="504496"/>
            <a:ext cx="10807262" cy="2900856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инвестирования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размещение средств 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иностранных валютах на длительные сроки. В своей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инвесторы используют фундаментальные прогнозы ситуации на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валютно-финансовом рынке. Критерием выбора активов для них является достижение приемлемого, по их мнению, дохода при заданном уровне риска. Международные инвесторы используют преимущества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диверсификации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активов не только по видам инструментов и по различным валютам, но и по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страновой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принадлежности эмитентов и заемщиков.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15310" y="3959771"/>
            <a:ext cx="10807262" cy="2404241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 широкий круг операций с финансовыми актива­ми, в том числе с иностранной валютой, состоящих в одновременном от­крытии противоположных (или различных по срокам) позиций на одном или нескольких взаимосвязанных сегментах финансовых рынков с целью получения гарантированной прибыли из различий в котировках (курсах). </a:t>
            </a:r>
          </a:p>
        </p:txBody>
      </p:sp>
    </p:spTree>
    <p:extLst>
      <p:ext uri="{BB962C8B-B14F-4D97-AF65-F5344CB8AC3E}">
        <p14:creationId xmlns:p14="http://schemas.microsoft.com/office/powerpoint/2010/main" val="41987477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34007" y="149772"/>
            <a:ext cx="11973910" cy="318463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целью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спекулятивных операций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получение при­были за счет разницы в курсах финансовых инструментов во времени. Деятельность спекулянтов предполагает сознательное принятие риска за счет длительного поддержания открытых позиций. Спекулянт прода­ет (покупает) актив (иностранную валюту) в надежде на то, что в буду­щем удастся закрыть позицию при помощи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контрсделки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осуществлен­ной по более благоприятному курсу. 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134007" y="3578772"/>
            <a:ext cx="11973910" cy="318463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Следующей базовой стратегией операций на финансовом (в том чис­ле и на валютном) рынке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хеджирование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е. защита (примени­тельно к операциям на валютном рынке) от валютных рисков. Хеджи­рование предполагает перенос на контрагента рисков, которые данный оператор не желает брать на себя. Второй стороной по сделке покры­тия могут выступать как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хеджеры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страхующие свои позиции в обрат­ном направлении, так и спекулянты или арбитражеры.</a:t>
            </a:r>
          </a:p>
        </p:txBody>
      </p:sp>
    </p:spTree>
    <p:extLst>
      <p:ext uri="{BB962C8B-B14F-4D97-AF65-F5344CB8AC3E}">
        <p14:creationId xmlns:p14="http://schemas.microsoft.com/office/powerpoint/2010/main" val="1779561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8442" y="949349"/>
            <a:ext cx="9427779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9000"/>
              </a:spcBef>
            </a:pPr>
            <a:r>
              <a:rPr lang="ru-RU" b="1" dirty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5</a:t>
            </a:r>
            <a:r>
              <a:rPr lang="ru-RU" sz="3600" b="1" dirty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. Регулирование открытых валютных позиций банков Банком </a:t>
            </a:r>
            <a:r>
              <a:rPr lang="ru-RU" sz="3600" b="1" dirty="0" smtClean="0"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России</a:t>
            </a:r>
          </a:p>
          <a:p>
            <a:pPr indent="450215" algn="ctr">
              <a:lnSpc>
                <a:spcPct val="150000"/>
              </a:lnSpc>
              <a:spcBef>
                <a:spcPts val="9000"/>
              </a:spcBef>
            </a:pPr>
            <a:r>
              <a:rPr lang="ru-RU" sz="3600" i="1" dirty="0" smtClean="0">
                <a:effectLst/>
                <a:latin typeface="Times New Roman" panose="02020603050405020304" pitchFamily="18" charset="0"/>
                <a:ea typeface="Arial Narrow" panose="020B0606020202030204" pitchFamily="34" charset="0"/>
                <a:cs typeface="Arial Narrow" panose="020B0606020202030204" pitchFamily="34" charset="0"/>
              </a:rPr>
              <a:t>(самостоятельное изучение)</a:t>
            </a:r>
            <a:endParaRPr lang="ru-RU" sz="3600" i="1" dirty="0">
              <a:effectLst/>
              <a:latin typeface="Arial Narrow" panose="020B0606020202030204" pitchFamily="34" charset="0"/>
              <a:ea typeface="Arial Narrow" panose="020B0606020202030204" pitchFamily="34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3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26125" y="86710"/>
            <a:ext cx="9955924" cy="31846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институциональных позиций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валютный рынок представляет со­бой совокупность различных экономических субъектов, которые осу­ществляют валютные операции. Иначе говоря, это совокупность бан­ков, компаний и других организаций, которые проводят валютные операции.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51338" y="3413234"/>
            <a:ext cx="11148849" cy="33606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функциональной точки зрения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валютный рынок - это экономи­ческие отношения, которые складываются между различными участ­никами (субъектами) при осуществлении операций покупки-продажи иностранной валюты, международных расчетов, кредитно-депозитных операций и других финансовых операций, номинированных в иностран­ных валютах.</a:t>
            </a:r>
          </a:p>
        </p:txBody>
      </p:sp>
    </p:spTree>
    <p:extLst>
      <p:ext uri="{BB962C8B-B14F-4D97-AF65-F5344CB8AC3E}">
        <p14:creationId xmlns:p14="http://schemas.microsoft.com/office/powerpoint/2010/main" val="359914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404649" y="63090"/>
            <a:ext cx="10825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Таблица 1 - Основные отличия национального валютного рынка от мирового валютного рынка</a:t>
            </a:r>
            <a:endParaRPr lang="ru-RU" sz="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106528"/>
              </p:ext>
            </p:extLst>
          </p:nvPr>
        </p:nvGraphicFramePr>
        <p:xfrm>
          <a:off x="134007" y="663662"/>
          <a:ext cx="11634952" cy="613521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761625"/>
                <a:gridCol w="3516292"/>
                <a:gridCol w="5357035"/>
              </a:tblGrid>
              <a:tr h="4535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валютный рынок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Мировой валютный рынок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792758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 обраще­ния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валюта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общем виде все обращающи­еся валюты. Кроме этого, от­дельно выделяются из обще­го перечня валют резервные ва­люты, а также международные счетные валютные единицы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517902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конвер­тации валют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 условия конвертируемости наци­ональной валюты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взаимной конвертиру­емости валют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299545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форми­рования курса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курса националь­ной валюты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Регламентация режимов ва­лютных курсов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476795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паритета валюты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Паритет национальной валюты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Унифицированный режим ва­лютных паритетов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715193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Регулирующие органы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 уполно­моченные органы, осу­ществляющие регулиро­вание валютных отноше­ний в стране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 организации, осуществляющие межгосудар­ственное валютное регулиро­вание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476795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включен­ности в валютную систему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Включенность в нацио­нальную валютную си­стему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Включенность в мировую ва­лютную систему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476795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регулиро­вания и контроля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или отсутствие валютных ограничений, валютный контроль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Межгосударственное регулиро­вание валютных ограничений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495474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Регулирование валютной ликвид­ности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Национальное регулиро­вание валютной ликвид­ности страны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Возможное межгосударствен­ное регулирование междуна­родной валютной ликвидности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715193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исполь­зования между­народных кредит­ных средств обра­щения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регла­ментация использования международных кредит­ных средств обращения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Унификация правил использо­вания международных кредит­ных средств обращения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  <a:tr h="715193"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осущест­вления междуна­родных расчетов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 особен­ности осуществления международных расче­тов страны</a:t>
                      </a:r>
                      <a:endParaRPr lang="ru-RU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  <a:tc>
                  <a:txBody>
                    <a:bodyPr/>
                    <a:lstStyle/>
                    <a:p>
                      <a:pPr indent="-1016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Унификация основных форм международных расчетов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423" marR="554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00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88276" y="938048"/>
            <a:ext cx="10657490" cy="5312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рынок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является механизмом, который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валютных курсов под воздействием спроса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что, с одной стороны, является проявлением рыночной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дает возможность получения прибыли участникам рынка в виде курсовых разниц, а с другой позволяет государству использовать его как инструмент при проведении денежно-кредитной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297647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150883" y="126125"/>
            <a:ext cx="8939048" cy="167114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наличия или отсутствия валютных ограничений различают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свободный (открытый) и несвободный (закрытый) валютные рынки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6843" y="2104697"/>
            <a:ext cx="4871544" cy="42724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валютными ограничениями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понимают различные административные, законодательные, экономические и организационные меры, направленные на установление определенного порядка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валютных операций.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15808" y="2104697"/>
            <a:ext cx="4871544" cy="42724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различных национальных рынков является способ формирования обменного курса национальной валюты по отношению к другим валютам. Выделяют два принципиаль­но различающихся режима валютного курса: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фиксированный и плава­ющий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290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7656" y="1150884"/>
            <a:ext cx="11934496" cy="433551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функции, которые выполняют валютные рынки: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валютных курсов и их регулирование на основе ры­ночного соотношения между спросом и предложением;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обслуживание внешнеэкономической деятельности;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диверсификация валютных активов;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страхование (хеджирование) валютных рисков;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получение прибыли операторами в виде курсовых разниц при со­вершении конверсионных операций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264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18848132"/>
              </p:ext>
            </p:extLst>
          </p:nvPr>
        </p:nvGraphicFramePr>
        <p:xfrm>
          <a:off x="331076" y="338959"/>
          <a:ext cx="11303876" cy="6321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7101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72019493"/>
              </p:ext>
            </p:extLst>
          </p:nvPr>
        </p:nvGraphicFramePr>
        <p:xfrm>
          <a:off x="329323" y="845790"/>
          <a:ext cx="1175494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1957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170</TotalTime>
  <Words>1794</Words>
  <Application>Microsoft Office PowerPoint</Application>
  <PresentationFormat>Широкоэкранный</PresentationFormat>
  <Paragraphs>124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Arial Narrow</vt:lpstr>
      <vt:lpstr>Calibri</vt:lpstr>
      <vt:lpstr>Century Gothic</vt:lpstr>
      <vt:lpstr>Times New Roman</vt:lpstr>
      <vt:lpstr>Wingdings 3</vt:lpstr>
      <vt:lpstr>Ион</vt:lpstr>
      <vt:lpstr>Тема № 2 «Валютные рынки»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У</dc:creator>
  <cp:lastModifiedBy>Николай Углицких</cp:lastModifiedBy>
  <cp:revision>15</cp:revision>
  <dcterms:created xsi:type="dcterms:W3CDTF">2015-02-07T16:49:02Z</dcterms:created>
  <dcterms:modified xsi:type="dcterms:W3CDTF">2015-02-10T08:08:15Z</dcterms:modified>
</cp:coreProperties>
</file>